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6AA23-AA71-47C5-B9FB-67BDF5A1308B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EA58-7F1B-4067-94B4-A26F8D015B1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USB_3.0" TargetMode="External"/><Relationship Id="rId2" Type="http://schemas.openxmlformats.org/officeDocument/2006/relationships/hyperlink" Target="http://pt.wikipedia.org/wiki/Adobe_Flash_Play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en_drive" TargetMode="External"/><Relationship Id="rId2" Type="http://schemas.openxmlformats.org/officeDocument/2006/relationships/hyperlink" Target="http://pt.wikipedia.org/wiki/Windows_To_G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Disco_r%C3%ADgido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32_bits" TargetMode="External"/><Relationship Id="rId3" Type="http://schemas.openxmlformats.org/officeDocument/2006/relationships/hyperlink" Target="http://pt.wikipedia.org/wiki/Windows_Vista" TargetMode="External"/><Relationship Id="rId7" Type="http://schemas.openxmlformats.org/officeDocument/2006/relationships/hyperlink" Target="http://pt.wikipedia.org/wiki/Resolu%C3%A7%C3%A3o_de_imagem" TargetMode="External"/><Relationship Id="rId12" Type="http://schemas.openxmlformats.org/officeDocument/2006/relationships/hyperlink" Target="http://pt.wikipedia.org/wiki/Disco_r%C3%ADgido" TargetMode="External"/><Relationship Id="rId2" Type="http://schemas.openxmlformats.org/officeDocument/2006/relationships/hyperlink" Target="http://pt.wikipedia.org/wiki/Windows_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Windows_Aero" TargetMode="External"/><Relationship Id="rId11" Type="http://schemas.openxmlformats.org/officeDocument/2006/relationships/hyperlink" Target="http://pt.wikipedia.org/wiki/Mem%C3%B3ria_RAM" TargetMode="External"/><Relationship Id="rId5" Type="http://schemas.openxmlformats.org/officeDocument/2006/relationships/hyperlink" Target="http://pt.wikipedia.org/wiki/DirectX" TargetMode="External"/><Relationship Id="rId10" Type="http://schemas.openxmlformats.org/officeDocument/2006/relationships/hyperlink" Target="http://pt.wikipedia.org/wiki/Unidade_central_de_processamento" TargetMode="External"/><Relationship Id="rId4" Type="http://schemas.openxmlformats.org/officeDocument/2006/relationships/hyperlink" Target="http://pt.wikipedia.org/wiki/Windows_8#cite_note-18" TargetMode="External"/><Relationship Id="rId9" Type="http://schemas.openxmlformats.org/officeDocument/2006/relationships/hyperlink" Target="http://pt.wikipedia.org/wiki/64_bi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Microsoft" TargetMode="External"/><Relationship Id="rId2" Type="http://schemas.openxmlformats.org/officeDocument/2006/relationships/hyperlink" Target="http://pt.wikipedia.org/wiki/Sistema_operaci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Touchscreen" TargetMode="External"/><Relationship Id="rId5" Type="http://schemas.openxmlformats.org/officeDocument/2006/relationships/hyperlink" Target="http://pt.wikipedia.org/wiki/Diretor_executivo" TargetMode="External"/><Relationship Id="rId4" Type="http://schemas.openxmlformats.org/officeDocument/2006/relationships/hyperlink" Target="http://pt.wikipedia.org/wiki/Steve_Ballm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Las_Vegas" TargetMode="External"/><Relationship Id="rId2" Type="http://schemas.openxmlformats.org/officeDocument/2006/relationships/hyperlink" Target="http://pt.wikipedia.org/wiki/Consumer_Electronics_Sho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Arquitetura_AR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Vers%C3%A3o_beta" TargetMode="External"/><Relationship Id="rId7" Type="http://schemas.openxmlformats.org/officeDocument/2006/relationships/hyperlink" Target="http://pt.wikipedia.org/wiki/2012" TargetMode="External"/><Relationship Id="rId2" Type="http://schemas.openxmlformats.org/officeDocument/2006/relationships/hyperlink" Target="http://pt.wikipedia.org/wiki/Microsof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29_de_Fevereiro" TargetMode="External"/><Relationship Id="rId5" Type="http://schemas.openxmlformats.org/officeDocument/2006/relationships/hyperlink" Target="http://pt.wikipedia.org/wiki/2011" TargetMode="External"/><Relationship Id="rId4" Type="http://schemas.openxmlformats.org/officeDocument/2006/relationships/hyperlink" Target="http://pt.wikipedia.org/wiki/13_de_setembr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%C3%81rea_de_trabalho" TargetMode="External"/><Relationship Id="rId2" Type="http://schemas.openxmlformats.org/officeDocument/2006/relationships/hyperlink" Target="http://pt.wikipedia.org/wiki/Interface_gr%C3%A1fi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Streaming" TargetMode="External"/><Relationship Id="rId2" Type="http://schemas.openxmlformats.org/officeDocument/2006/relationships/hyperlink" Target="http://pt.wikipedia.org/wiki/Boo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Internet_Explorer_1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Nvidia" TargetMode="External"/><Relationship Id="rId2" Type="http://schemas.openxmlformats.org/officeDocument/2006/relationships/hyperlink" Target="http://pt.wikipedia.org/wiki/Director_executiv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Windows_Phon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Windows_8#cite_note-14" TargetMode="External"/><Relationship Id="rId3" Type="http://schemas.openxmlformats.org/officeDocument/2006/relationships/hyperlink" Target="http://pt.wikipedia.org/wiki/Reconhecimento_de_fala" TargetMode="External"/><Relationship Id="rId7" Type="http://schemas.openxmlformats.org/officeDocument/2006/relationships/hyperlink" Target="http://pt.wikipedia.org/wiki/Windows_Azure" TargetMode="External"/><Relationship Id="rId2" Type="http://schemas.openxmlformats.org/officeDocument/2006/relationships/hyperlink" Target="http://pt.wikipedia.org/wiki/Tell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Windows_Phone" TargetMode="External"/><Relationship Id="rId5" Type="http://schemas.openxmlformats.org/officeDocument/2006/relationships/hyperlink" Target="http://pt.wikipedia.org/wiki/Xbox_360" TargetMode="External"/><Relationship Id="rId4" Type="http://schemas.openxmlformats.org/officeDocument/2006/relationships/hyperlink" Target="http://pt.wikipedia.org/wiki/Kine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643073"/>
          </a:xfrm>
        </p:spPr>
        <p:txBody>
          <a:bodyPr/>
          <a:lstStyle/>
          <a:p>
            <a:r>
              <a:rPr lang="pt-BR" b="1" dirty="0" smtClean="0"/>
              <a:t>Windows 8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rot="811690">
            <a:off x="4183954" y="569025"/>
            <a:ext cx="4947443" cy="694560"/>
          </a:xfrm>
        </p:spPr>
        <p:txBody>
          <a:bodyPr>
            <a:normAutofit/>
          </a:bodyPr>
          <a:lstStyle/>
          <a:p>
            <a:r>
              <a:rPr lang="pt-BR" dirty="0" smtClean="0"/>
              <a:t>WINDOWS 8</a:t>
            </a:r>
            <a:endParaRPr lang="pt-BR" dirty="0"/>
          </a:p>
        </p:txBody>
      </p:sp>
      <p:pic>
        <p:nvPicPr>
          <p:cNvPr id="5" name="Imagem 4" descr="250px-Imagem_do_Windows_8_no_seu_pré-lançament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357430"/>
            <a:ext cx="3000396" cy="3057725"/>
          </a:xfrm>
          <a:prstGeom prst="rect">
            <a:avLst/>
          </a:prstGeom>
        </p:spPr>
      </p:pic>
      <p:pic>
        <p:nvPicPr>
          <p:cNvPr id="6" name="Imagem 5" descr="7910701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2428868"/>
            <a:ext cx="4238628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Suporte a Flash Player</a:t>
            </a:r>
            <a:endParaRPr lang="pt-BR" b="1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Tablets</a:t>
            </a:r>
            <a:r>
              <a:rPr lang="pt-BR" dirty="0" smtClean="0"/>
              <a:t> com o Windows 8 não terão suporte ao </a:t>
            </a:r>
            <a:r>
              <a:rPr lang="pt-BR" dirty="0" smtClean="0">
                <a:hlinkClick r:id="rId2" tooltip="Adobe Flash Player"/>
              </a:rPr>
              <a:t>Adobe Flash Player</a:t>
            </a:r>
            <a:r>
              <a:rPr lang="pt-BR" dirty="0" smtClean="0"/>
              <a:t>.</a:t>
            </a:r>
          </a:p>
          <a:p>
            <a:endParaRPr lang="pt-BR" b="1" dirty="0" smtClean="0"/>
          </a:p>
          <a:p>
            <a:r>
              <a:rPr lang="pt-BR" b="1" dirty="0" smtClean="0"/>
              <a:t>     Suporte para USB 3.0</a:t>
            </a:r>
          </a:p>
          <a:p>
            <a:r>
              <a:rPr lang="pt-BR" dirty="0" smtClean="0"/>
              <a:t>Foi confirmado o suporte para </a:t>
            </a:r>
            <a:r>
              <a:rPr lang="pt-BR" dirty="0" smtClean="0">
                <a:hlinkClick r:id="rId3" tooltip="USB 3.0"/>
              </a:rPr>
              <a:t>USB 3.0</a:t>
            </a:r>
            <a:r>
              <a:rPr lang="pt-BR" dirty="0" smtClean="0"/>
              <a:t> no Windows 8, garantindo mais velocidade nas cópias de arquivos do computador para o dispositivo móvel.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571500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             Windows to </a:t>
            </a:r>
            <a:r>
              <a:rPr lang="pt-BR" b="1" dirty="0" err="1" smtClean="0"/>
              <a:t>Go</a:t>
            </a:r>
            <a:endParaRPr lang="pt-BR" b="1" dirty="0"/>
          </a:p>
          <a:p>
            <a:pPr>
              <a:buNone/>
            </a:pPr>
            <a:endParaRPr lang="pt-BR" b="1" dirty="0" smtClean="0"/>
          </a:p>
          <a:p>
            <a:r>
              <a:rPr lang="pt-BR" dirty="0" smtClean="0"/>
              <a:t>Com um recurso chamado de </a:t>
            </a:r>
            <a:r>
              <a:rPr lang="pt-BR" dirty="0" smtClean="0">
                <a:hlinkClick r:id="rId2" tooltip="Windows To Go"/>
              </a:rPr>
              <a:t>Windows To </a:t>
            </a:r>
            <a:r>
              <a:rPr lang="pt-BR" dirty="0" err="1" smtClean="0">
                <a:hlinkClick r:id="rId2" tooltip="Windows To Go"/>
              </a:rPr>
              <a:t>Go</a:t>
            </a:r>
            <a:r>
              <a:rPr lang="pt-BR" dirty="0" smtClean="0"/>
              <a:t>, será possível executar o Windows 8 inteiramente a partir de um </a:t>
            </a:r>
            <a:r>
              <a:rPr lang="pt-BR" dirty="0" err="1" smtClean="0">
                <a:hlinkClick r:id="rId3" tooltip="Pen drive"/>
              </a:rPr>
              <a:t>pen</a:t>
            </a:r>
            <a:r>
              <a:rPr lang="pt-BR" dirty="0" smtClean="0">
                <a:hlinkClick r:id="rId3" tooltip="Pen drive"/>
              </a:rPr>
              <a:t> drive</a:t>
            </a:r>
            <a:r>
              <a:rPr lang="pt-BR" dirty="0" smtClean="0"/>
              <a:t> ou de um </a:t>
            </a:r>
            <a:r>
              <a:rPr lang="pt-BR" dirty="0" smtClean="0">
                <a:hlinkClick r:id="rId4" tooltip="Disco rígido"/>
              </a:rPr>
              <a:t>disco rígido</a:t>
            </a:r>
            <a:r>
              <a:rPr lang="pt-BR" dirty="0" smtClean="0"/>
              <a:t> externo. Tem como foco os usuários corporativos, que podem inicializar seu próprio sistema onde forem. A "desvantagem" fica por conta do fato que os discos internos do computador "host" não são acessíveis através do Windows to </a:t>
            </a:r>
            <a:r>
              <a:rPr lang="pt-BR" dirty="0" err="1" smtClean="0"/>
              <a:t>Go</a:t>
            </a:r>
            <a:r>
              <a:rPr lang="pt-BR" dirty="0" smtClean="0"/>
              <a:t>; o mesmo vale para a partição do Windows to </a:t>
            </a:r>
            <a:r>
              <a:rPr lang="pt-BR" dirty="0" err="1" smtClean="0"/>
              <a:t>Go</a:t>
            </a:r>
            <a:r>
              <a:rPr lang="pt-BR" dirty="0" smtClean="0"/>
              <a:t> quando o dispositivo estiver em um computador com sistema operacional em execução.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2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Requisitos de hardware</a:t>
            </a:r>
          </a:p>
          <a:p>
            <a:r>
              <a:rPr lang="pt-BR" sz="2400" dirty="0" smtClean="0"/>
              <a:t>Os requisitos de sistema da versão para desenvolvedores são similares aos dos seus antecessores, </a:t>
            </a:r>
            <a:r>
              <a:rPr lang="pt-BR" sz="2400" dirty="0" smtClean="0">
                <a:hlinkClick r:id="rId2" tooltip="Windows 7"/>
              </a:rPr>
              <a:t>Windows 7</a:t>
            </a:r>
            <a:r>
              <a:rPr lang="pt-BR" sz="2400" dirty="0" smtClean="0"/>
              <a:t> e </a:t>
            </a:r>
            <a:r>
              <a:rPr lang="pt-BR" sz="2400" dirty="0" smtClean="0">
                <a:hlinkClick r:id="rId3" tooltip="Windows Vista"/>
              </a:rPr>
              <a:t>Windows Vista</a:t>
            </a:r>
            <a:r>
              <a:rPr lang="pt-BR" sz="2400" dirty="0" smtClean="0"/>
              <a:t>.</a:t>
            </a:r>
            <a:r>
              <a:rPr lang="pt-BR" sz="2400" baseline="30000" dirty="0" smtClean="0">
                <a:hlinkClick r:id="rId4"/>
              </a:rPr>
              <a:t>[19]</a:t>
            </a:r>
            <a:r>
              <a:rPr lang="pt-BR" sz="2400" dirty="0" smtClean="0"/>
              <a:t> Uma placa de vídeo compatível com </a:t>
            </a:r>
            <a:r>
              <a:rPr lang="pt-BR" sz="2400" dirty="0" smtClean="0">
                <a:hlinkClick r:id="rId5" tooltip="DirectX"/>
              </a:rPr>
              <a:t>DirectX9</a:t>
            </a:r>
            <a:r>
              <a:rPr lang="pt-BR" sz="2400" dirty="0" smtClean="0"/>
              <a:t> é necessária apenas para uso do </a:t>
            </a:r>
            <a:r>
              <a:rPr lang="pt-BR" sz="2400" dirty="0" smtClean="0">
                <a:hlinkClick r:id="rId6" tooltip="Windows Aero"/>
              </a:rPr>
              <a:t>Aero</a:t>
            </a:r>
            <a:r>
              <a:rPr lang="pt-BR" sz="2400" dirty="0" smtClean="0"/>
              <a:t> e aceleração de hardware. Para dispositivos sensíveis ao toque, é exigida uma </a:t>
            </a:r>
            <a:r>
              <a:rPr lang="pt-BR" sz="2400" dirty="0" smtClean="0">
                <a:hlinkClick r:id="rId7" tooltip="Resolução de imagem"/>
              </a:rPr>
              <a:t>resolução</a:t>
            </a:r>
            <a:r>
              <a:rPr lang="pt-BR" sz="2400" dirty="0" smtClean="0"/>
              <a:t> superior ou igual a 1024x768. Com redução de requisitos de sistema, o Windows 8 poderá funcionar num número maior de máquinas, tanto num PC como no </a:t>
            </a:r>
            <a:r>
              <a:rPr lang="pt-BR" sz="2400" dirty="0" err="1" smtClean="0"/>
              <a:t>tablet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Requisitos mínimos de hardware para o Windows 8 Arquitetura </a:t>
            </a:r>
            <a:r>
              <a:rPr lang="pt-BR" sz="2400" b="1" dirty="0" smtClean="0">
                <a:hlinkClick r:id="rId8" tooltip="32 bits"/>
              </a:rPr>
              <a:t>32 bits</a:t>
            </a:r>
            <a:r>
              <a:rPr lang="pt-BR" sz="2400" dirty="0" smtClean="0"/>
              <a:t> </a:t>
            </a:r>
            <a:r>
              <a:rPr lang="pt-BR" sz="2400" b="1" dirty="0" smtClean="0">
                <a:hlinkClick r:id="rId9" tooltip="64 bits"/>
              </a:rPr>
              <a:t>64 bits</a:t>
            </a:r>
            <a:endParaRPr lang="pt-BR" sz="2400" b="1" dirty="0" smtClean="0"/>
          </a:p>
          <a:p>
            <a:r>
              <a:rPr lang="pt-BR" sz="2400" dirty="0" smtClean="0"/>
              <a:t> </a:t>
            </a:r>
            <a:r>
              <a:rPr lang="pt-BR" sz="2400" dirty="0" smtClean="0">
                <a:hlinkClick r:id="rId10" tooltip="Unidade central de processamento"/>
              </a:rPr>
              <a:t>processador</a:t>
            </a:r>
            <a:r>
              <a:rPr lang="pt-BR" sz="2400" dirty="0" smtClean="0"/>
              <a:t> 1 GHz x86 1 GHz x86-64 </a:t>
            </a:r>
          </a:p>
          <a:p>
            <a:r>
              <a:rPr lang="pt-BR" sz="2400" dirty="0" smtClean="0">
                <a:hlinkClick r:id="rId11" tooltip="Memória RAM"/>
              </a:rPr>
              <a:t>Memória RAM</a:t>
            </a:r>
            <a:r>
              <a:rPr lang="pt-BR" sz="2400" dirty="0" smtClean="0"/>
              <a:t> 1 GB 2 GB Espaço livre em</a:t>
            </a:r>
          </a:p>
          <a:p>
            <a:r>
              <a:rPr lang="pt-BR" sz="2400" dirty="0" smtClean="0"/>
              <a:t> </a:t>
            </a:r>
            <a:r>
              <a:rPr lang="pt-BR" sz="2400" dirty="0" smtClean="0">
                <a:hlinkClick r:id="rId12" tooltip="Disco rígido"/>
              </a:rPr>
              <a:t>disco rígido</a:t>
            </a:r>
            <a:r>
              <a:rPr lang="pt-BR" sz="2400" dirty="0" smtClean="0"/>
              <a:t> 16 GB 20 GB</a:t>
            </a:r>
            <a:endParaRPr lang="pt-BR" sz="2400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3600" b="1" dirty="0" smtClean="0"/>
              <a:t>    Windows 8</a:t>
            </a:r>
            <a:r>
              <a:rPr lang="pt-BR" sz="3600" dirty="0" smtClean="0"/>
              <a:t> é um </a:t>
            </a:r>
            <a:r>
              <a:rPr lang="pt-BR" sz="3600" dirty="0" smtClean="0">
                <a:hlinkClick r:id="rId2" tooltip="Sistema operacional"/>
              </a:rPr>
              <a:t>sistema operacional</a:t>
            </a:r>
            <a:r>
              <a:rPr lang="pt-BR" sz="3600" dirty="0" smtClean="0"/>
              <a:t> da </a:t>
            </a:r>
            <a:r>
              <a:rPr lang="pt-BR" sz="3600" dirty="0" smtClean="0">
                <a:hlinkClick r:id="rId3" tooltip="Microsoft"/>
              </a:rPr>
              <a:t>Microsoft</a:t>
            </a:r>
            <a:r>
              <a:rPr lang="pt-BR" sz="3600" dirty="0" smtClean="0"/>
              <a:t> para computadores pessoais, portáteis, </a:t>
            </a:r>
            <a:r>
              <a:rPr lang="pt-BR" sz="3600" i="1" dirty="0" err="1" smtClean="0"/>
              <a:t>netbooks</a:t>
            </a:r>
            <a:r>
              <a:rPr lang="pt-BR" sz="3600" dirty="0" smtClean="0"/>
              <a:t> e </a:t>
            </a:r>
            <a:r>
              <a:rPr lang="pt-BR" sz="3600" i="1" dirty="0" err="1" smtClean="0"/>
              <a:t>tablets</a:t>
            </a:r>
            <a:r>
              <a:rPr lang="pt-BR" sz="3600" dirty="0" smtClean="0"/>
              <a:t>. Foi anunciado oficialmente por </a:t>
            </a:r>
            <a:r>
              <a:rPr lang="pt-BR" sz="3600" dirty="0" smtClean="0">
                <a:hlinkClick r:id="rId4" tooltip="Steve Ballmer"/>
              </a:rPr>
              <a:t>Steve </a:t>
            </a:r>
            <a:r>
              <a:rPr lang="pt-BR" sz="3600" dirty="0" err="1" smtClean="0">
                <a:hlinkClick r:id="rId4" tooltip="Steve Ballmer"/>
              </a:rPr>
              <a:t>Ballmer</a:t>
            </a:r>
            <a:r>
              <a:rPr lang="pt-BR" sz="3600" dirty="0" smtClean="0"/>
              <a:t>, </a:t>
            </a:r>
            <a:r>
              <a:rPr lang="pt-BR" sz="3600" dirty="0" smtClean="0">
                <a:hlinkClick r:id="rId5" tooltip="Diretor executivo"/>
              </a:rPr>
              <a:t>diretor executivo</a:t>
            </a:r>
            <a:r>
              <a:rPr lang="pt-BR" sz="3600" dirty="0" smtClean="0"/>
              <a:t> da empresa, durante a conferência de pré-lançamento do produto. Segundo a empresa, esse será um sistema para qualquer dispositivo, com uma interface totalmente adaptada para dispositivos </a:t>
            </a:r>
            <a:r>
              <a:rPr lang="pt-BR" sz="3600" dirty="0" smtClean="0">
                <a:hlinkClick r:id="rId6" tooltip="Touchscreen"/>
              </a:rPr>
              <a:t>sensíveis ao toque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   No </a:t>
            </a:r>
            <a:r>
              <a:rPr lang="pt-BR" sz="4800" i="1" dirty="0" smtClean="0">
                <a:hlinkClick r:id="rId2" tooltip="Consumer Electronics Show"/>
              </a:rPr>
              <a:t>2011 </a:t>
            </a:r>
            <a:r>
              <a:rPr lang="pt-BR" sz="4800" i="1" dirty="0" err="1" smtClean="0">
                <a:hlinkClick r:id="rId2" tooltip="Consumer Electronics Show"/>
              </a:rPr>
              <a:t>Consumer</a:t>
            </a:r>
            <a:r>
              <a:rPr lang="pt-BR" sz="4800" i="1" dirty="0" smtClean="0">
                <a:hlinkClick r:id="rId2" tooltip="Consumer Electronics Show"/>
              </a:rPr>
              <a:t> </a:t>
            </a:r>
            <a:r>
              <a:rPr lang="pt-BR" sz="4800" i="1" dirty="0" err="1" smtClean="0">
                <a:hlinkClick r:id="rId2" tooltip="Consumer Electronics Show"/>
              </a:rPr>
              <a:t>Electronics</a:t>
            </a:r>
            <a:r>
              <a:rPr lang="pt-BR" sz="4800" i="1" dirty="0" smtClean="0">
                <a:hlinkClick r:id="rId2" tooltip="Consumer Electronics Show"/>
              </a:rPr>
              <a:t> Show</a:t>
            </a:r>
            <a:r>
              <a:rPr lang="pt-BR" sz="4800" dirty="0" smtClean="0"/>
              <a:t>, em </a:t>
            </a:r>
            <a:r>
              <a:rPr lang="pt-BR" sz="4800" dirty="0" err="1" smtClean="0">
                <a:hlinkClick r:id="rId3" tooltip="Las Vegas"/>
              </a:rPr>
              <a:t>Las</a:t>
            </a:r>
            <a:r>
              <a:rPr lang="pt-BR" sz="4800" dirty="0" smtClean="0">
                <a:hlinkClick r:id="rId3" tooltip="Las Vegas"/>
              </a:rPr>
              <a:t> Vegas</a:t>
            </a:r>
            <a:r>
              <a:rPr lang="pt-BR" sz="4800" dirty="0" smtClean="0"/>
              <a:t>, a Microsoft anunciou que o suporte a </a:t>
            </a:r>
            <a:r>
              <a:rPr lang="pt-BR" sz="4800" dirty="0" err="1" smtClean="0"/>
              <a:t>system-on-a-chip</a:t>
            </a:r>
            <a:r>
              <a:rPr lang="pt-BR" sz="4800" dirty="0" smtClean="0"/>
              <a:t> (sistema em um chip) e a processadores </a:t>
            </a:r>
            <a:r>
              <a:rPr lang="pt-BR" sz="4800" dirty="0" smtClean="0">
                <a:hlinkClick r:id="rId4" tooltip="Arquitetura ARM"/>
              </a:rPr>
              <a:t>ARM</a:t>
            </a:r>
            <a:r>
              <a:rPr lang="pt-BR" sz="4800" dirty="0" smtClean="0"/>
              <a:t> estarão inclusos no Windows 8 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1000156"/>
            <a:ext cx="8229600" cy="1143000"/>
          </a:xfrm>
        </p:spPr>
        <p:txBody>
          <a:bodyPr/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r>
              <a:rPr lang="pt-BR" sz="4800" dirty="0" smtClean="0"/>
              <a:t>A </a:t>
            </a:r>
            <a:r>
              <a:rPr lang="pt-BR" sz="4800" dirty="0" smtClean="0">
                <a:hlinkClick r:id="rId2" tooltip="Microsoft"/>
              </a:rPr>
              <a:t>Microsoft</a:t>
            </a:r>
            <a:r>
              <a:rPr lang="pt-BR" sz="4800" dirty="0" smtClean="0"/>
              <a:t> lançou o Windows </a:t>
            </a:r>
            <a:r>
              <a:rPr lang="pt-BR" sz="4800" dirty="0" err="1" smtClean="0"/>
              <a:t>Developer</a:t>
            </a:r>
            <a:r>
              <a:rPr lang="pt-BR" sz="4800" dirty="0" smtClean="0"/>
              <a:t> </a:t>
            </a:r>
            <a:r>
              <a:rPr lang="pt-BR" sz="4800" dirty="0" err="1" smtClean="0"/>
              <a:t>Preview</a:t>
            </a:r>
            <a:r>
              <a:rPr lang="pt-BR" sz="4800" dirty="0" smtClean="0"/>
              <a:t>, primeiro </a:t>
            </a:r>
            <a:r>
              <a:rPr lang="pt-BR" sz="4800" dirty="0" smtClean="0">
                <a:hlinkClick r:id="rId3" tooltip="Versão beta"/>
              </a:rPr>
              <a:t>beta</a:t>
            </a:r>
            <a:r>
              <a:rPr lang="pt-BR" sz="4800" dirty="0" smtClean="0"/>
              <a:t> público do sistema operacional, no dia </a:t>
            </a:r>
            <a:r>
              <a:rPr lang="pt-BR" sz="4800" dirty="0" smtClean="0">
                <a:hlinkClick r:id="rId4" tooltip="13 de setembro"/>
              </a:rPr>
              <a:t>13 de setembro</a:t>
            </a:r>
            <a:r>
              <a:rPr lang="pt-BR" sz="4800" dirty="0" smtClean="0"/>
              <a:t> de </a:t>
            </a:r>
            <a:r>
              <a:rPr lang="pt-BR" sz="4800" dirty="0" smtClean="0">
                <a:hlinkClick r:id="rId5" tooltip="2011"/>
              </a:rPr>
              <a:t>2011</a:t>
            </a:r>
            <a:r>
              <a:rPr lang="pt-BR" sz="4800" dirty="0" smtClean="0"/>
              <a:t>, seguido pelo </a:t>
            </a:r>
            <a:r>
              <a:rPr lang="pt-BR" sz="4800" dirty="0" err="1" smtClean="0"/>
              <a:t>Consumer</a:t>
            </a:r>
            <a:r>
              <a:rPr lang="pt-BR" sz="4800" dirty="0" smtClean="0"/>
              <a:t> </a:t>
            </a:r>
            <a:r>
              <a:rPr lang="pt-BR" sz="4800" dirty="0" err="1" smtClean="0"/>
              <a:t>Preview</a:t>
            </a:r>
            <a:r>
              <a:rPr lang="pt-BR" sz="4800" dirty="0" smtClean="0"/>
              <a:t> no dia </a:t>
            </a:r>
            <a:r>
              <a:rPr lang="pt-BR" sz="4800" dirty="0" smtClean="0">
                <a:hlinkClick r:id="rId6" tooltip="29 de Fevereiro"/>
              </a:rPr>
              <a:t>29 de Fevereiro</a:t>
            </a:r>
            <a:r>
              <a:rPr lang="pt-BR" sz="4800" dirty="0" smtClean="0"/>
              <a:t> de </a:t>
            </a:r>
            <a:r>
              <a:rPr lang="pt-BR" sz="4800" dirty="0" smtClean="0">
                <a:hlinkClick r:id="rId7" tooltip="2012"/>
              </a:rPr>
              <a:t>2012</a:t>
            </a:r>
            <a:r>
              <a:rPr lang="pt-BR" sz="4800" dirty="0" smtClean="0"/>
              <a:t>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r>
              <a:rPr lang="pt-BR" sz="4800" dirty="0" smtClean="0"/>
              <a:t>A </a:t>
            </a:r>
            <a:r>
              <a:rPr lang="pt-BR" sz="4800" dirty="0" smtClean="0">
                <a:hlinkClick r:id="rId2" tooltip="Interface gráfica"/>
              </a:rPr>
              <a:t>interface</a:t>
            </a:r>
            <a:r>
              <a:rPr lang="pt-BR" sz="4800" dirty="0" smtClean="0"/>
              <a:t> totalmente renovada e os novos aplicativos chamaram atenção do público. Apesar da nova interface, também é possível utilizar a interface de </a:t>
            </a:r>
            <a:r>
              <a:rPr lang="pt-BR" sz="4800" dirty="0" smtClean="0">
                <a:hlinkClick r:id="rId3" tooltip="Área de trabalho"/>
              </a:rPr>
              <a:t>Desktop</a:t>
            </a:r>
            <a:r>
              <a:rPr lang="pt-BR" sz="4800" dirty="0" smtClean="0"/>
              <a:t> assim como nos sistemas anteriores.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4571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r>
              <a:rPr lang="pt-BR" b="1" dirty="0" smtClean="0"/>
              <a:t>Tempo de inicialização</a:t>
            </a:r>
          </a:p>
          <a:p>
            <a:r>
              <a:rPr lang="pt-BR" dirty="0" smtClean="0"/>
              <a:t>O Windows 8 terá </a:t>
            </a:r>
            <a:r>
              <a:rPr lang="pt-BR" dirty="0" smtClean="0">
                <a:hlinkClick r:id="rId2" tooltip="Boot"/>
              </a:rPr>
              <a:t>boot</a:t>
            </a:r>
            <a:r>
              <a:rPr lang="pt-BR" dirty="0" smtClean="0"/>
              <a:t> de 30 a 70% mais rápido do que os Windows anteriores, próximo a dois segundos. Em agosto de 2011, a Microsoft solicitou à </a:t>
            </a:r>
            <a:r>
              <a:rPr lang="pt-BR" i="1" dirty="0" err="1" smtClean="0"/>
              <a:t>United</a:t>
            </a:r>
            <a:r>
              <a:rPr lang="pt-BR" i="1" dirty="0" smtClean="0"/>
              <a:t> States </a:t>
            </a:r>
            <a:r>
              <a:rPr lang="pt-BR" i="1" dirty="0" err="1" smtClean="0"/>
              <a:t>Patent</a:t>
            </a:r>
            <a:r>
              <a:rPr lang="pt-BR" i="1" dirty="0" smtClean="0"/>
              <a:t> &amp; Trademark Office</a:t>
            </a:r>
            <a:r>
              <a:rPr lang="pt-BR" dirty="0" smtClean="0"/>
              <a:t>, o serviço de patentes dos Estados Unidos, o registro de um sistema chamado “</a:t>
            </a:r>
            <a:r>
              <a:rPr lang="pt-BR" i="1" dirty="0" err="1" smtClean="0"/>
              <a:t>Fast</a:t>
            </a:r>
            <a:r>
              <a:rPr lang="pt-BR" i="1" dirty="0" smtClean="0"/>
              <a:t> Machine </a:t>
            </a:r>
            <a:r>
              <a:rPr lang="pt-BR" i="1" dirty="0" err="1" smtClean="0"/>
              <a:t>Booting</a:t>
            </a:r>
            <a:r>
              <a:rPr lang="pt-BR" i="1" dirty="0" smtClean="0"/>
              <a:t> </a:t>
            </a:r>
            <a:r>
              <a:rPr lang="pt-BR" i="1" dirty="0" err="1" smtClean="0"/>
              <a:t>Through</a:t>
            </a:r>
            <a:r>
              <a:rPr lang="pt-BR" i="1" dirty="0" smtClean="0"/>
              <a:t> Streaming </a:t>
            </a:r>
            <a:r>
              <a:rPr lang="pt-BR" i="1" dirty="0" err="1" smtClean="0"/>
              <a:t>Storage</a:t>
            </a:r>
            <a:r>
              <a:rPr lang="pt-BR" dirty="0" smtClean="0"/>
              <a:t> (em português: Máquina de rápida inicialização através de armazenamento </a:t>
            </a:r>
            <a:r>
              <a:rPr lang="pt-BR" dirty="0" smtClean="0">
                <a:hlinkClick r:id="rId3" tooltip="Streaming"/>
              </a:rPr>
              <a:t>streaming</a:t>
            </a:r>
            <a:r>
              <a:rPr lang="pt-BR" dirty="0" smtClean="0"/>
              <a:t>”).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endParaRPr lang="pt-BR" sz="3600" b="1" dirty="0" smtClean="0">
              <a:hlinkClick r:id="rId2" tooltip="Internet Explorer 10"/>
            </a:endParaRPr>
          </a:p>
          <a:p>
            <a:r>
              <a:rPr lang="pt-BR" sz="3600" b="1" dirty="0" smtClean="0">
                <a:hlinkClick r:id="rId2" tooltip="Internet Explorer 10"/>
              </a:rPr>
              <a:t>Internet Explorer 10</a:t>
            </a:r>
            <a:endParaRPr lang="pt-BR" sz="3600" b="1" dirty="0" smtClean="0"/>
          </a:p>
          <a:p>
            <a:endParaRPr lang="pt-BR" sz="3600" dirty="0" smtClean="0"/>
          </a:p>
          <a:p>
            <a:r>
              <a:rPr lang="pt-BR" sz="3600" dirty="0" smtClean="0"/>
              <a:t>O Windows 8 incluirá o Internet Explorer 10 em interface Metro (no </a:t>
            </a:r>
            <a:r>
              <a:rPr lang="pt-BR" sz="3600" dirty="0" err="1" smtClean="0"/>
              <a:t>Consumer</a:t>
            </a:r>
            <a:r>
              <a:rPr lang="pt-BR" sz="3600" dirty="0" smtClean="0"/>
              <a:t> </a:t>
            </a:r>
            <a:r>
              <a:rPr lang="pt-BR" sz="3600" dirty="0" err="1" smtClean="0"/>
              <a:t>Preview</a:t>
            </a:r>
            <a:r>
              <a:rPr lang="pt-BR" sz="3600" dirty="0" smtClean="0"/>
              <a:t> o navegador do modo desktop é o </a:t>
            </a:r>
            <a:r>
              <a:rPr lang="pt-BR" sz="3600" dirty="0" smtClean="0">
                <a:hlinkClick r:id="rId2" tooltip="Internet Explorer 10"/>
              </a:rPr>
              <a:t>Internet Explorer 10</a:t>
            </a:r>
            <a:r>
              <a:rPr lang="pt-BR" sz="3600" dirty="0" smtClean="0"/>
              <a:t>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Compatibilidade com o Windows </a:t>
            </a:r>
            <a:r>
              <a:rPr lang="pt-BR" b="1" dirty="0" err="1" smtClean="0"/>
              <a:t>Phone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/>
              <a:t>Segundo o </a:t>
            </a:r>
            <a:r>
              <a:rPr lang="pt-BR" sz="3600" dirty="0" smtClean="0">
                <a:hlinkClick r:id="rId2" tooltip="Director executivo"/>
              </a:rPr>
              <a:t>CEO</a:t>
            </a:r>
            <a:r>
              <a:rPr lang="pt-BR" sz="3600" dirty="0" smtClean="0"/>
              <a:t> da </a:t>
            </a:r>
            <a:r>
              <a:rPr lang="pt-BR" sz="3600" dirty="0" err="1" smtClean="0">
                <a:hlinkClick r:id="rId3" tooltip="Nvidia"/>
              </a:rPr>
              <a:t>Nvidia</a:t>
            </a:r>
            <a:r>
              <a:rPr lang="pt-BR" sz="3600" dirty="0" smtClean="0"/>
              <a:t>, em entrevista a um site de noticias, aplicativos para o </a:t>
            </a:r>
            <a:r>
              <a:rPr lang="pt-BR" sz="3600" dirty="0" smtClean="0">
                <a:hlinkClick r:id="rId4" tooltip="Windows Phone"/>
              </a:rPr>
              <a:t>Windows </a:t>
            </a:r>
            <a:r>
              <a:rPr lang="pt-BR" sz="3600" dirty="0" err="1" smtClean="0">
                <a:hlinkClick r:id="rId4" tooltip="Windows Phone"/>
              </a:rPr>
              <a:t>Phone</a:t>
            </a:r>
            <a:r>
              <a:rPr lang="pt-BR" sz="3600" dirty="0" smtClean="0"/>
              <a:t> será compatível com o Windows 8. Também disse que "É uma maneira também de estimular os desenvolvedores a criarem novos aplicativos para o Windows </a:t>
            </a:r>
            <a:r>
              <a:rPr lang="pt-BR" sz="3600" dirty="0" err="1" smtClean="0"/>
              <a:t>Phone</a:t>
            </a:r>
            <a:r>
              <a:rPr lang="pt-BR" sz="3600" dirty="0" smtClean="0"/>
              <a:t>".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Reconhecimento de voz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Microsoft está planeando adicionar a tecnologia </a:t>
            </a:r>
            <a:r>
              <a:rPr lang="pt-BR" dirty="0" err="1" smtClean="0">
                <a:hlinkClick r:id="rId2" tooltip="Tellme"/>
              </a:rPr>
              <a:t>Tellme</a:t>
            </a:r>
            <a:r>
              <a:rPr lang="pt-BR" dirty="0" smtClean="0"/>
              <a:t> no Windows 8, capaz de realizar </a:t>
            </a:r>
            <a:r>
              <a:rPr lang="pt-BR" dirty="0" smtClean="0">
                <a:hlinkClick r:id="rId3" tooltip="Reconhecimento de fala"/>
              </a:rPr>
              <a:t>comandos por voz</a:t>
            </a:r>
            <a:r>
              <a:rPr lang="pt-BR" dirty="0" smtClean="0"/>
              <a:t>. Está tecnologia já está presente noutros </a:t>
            </a:r>
            <a:r>
              <a:rPr lang="pt-BR" dirty="0" err="1" smtClean="0"/>
              <a:t>gadgets</a:t>
            </a:r>
            <a:r>
              <a:rPr lang="pt-BR" dirty="0" smtClean="0"/>
              <a:t> da marca como </a:t>
            </a:r>
            <a:r>
              <a:rPr lang="pt-BR" dirty="0" err="1" smtClean="0">
                <a:hlinkClick r:id="rId4" tooltip="Kinect"/>
              </a:rPr>
              <a:t>Kinect</a:t>
            </a:r>
            <a:r>
              <a:rPr lang="pt-BR" dirty="0" smtClean="0"/>
              <a:t>, </a:t>
            </a:r>
            <a:r>
              <a:rPr lang="pt-BR" dirty="0" smtClean="0">
                <a:hlinkClick r:id="rId5" tooltip="Xbox 360"/>
              </a:rPr>
              <a:t>Xbox 360</a:t>
            </a:r>
            <a:r>
              <a:rPr lang="pt-BR" dirty="0" smtClean="0"/>
              <a:t>, </a:t>
            </a:r>
            <a:r>
              <a:rPr lang="pt-BR" dirty="0" smtClean="0">
                <a:hlinkClick r:id="rId6" tooltip="Windows Phone"/>
              </a:rPr>
              <a:t>Windows </a:t>
            </a:r>
            <a:r>
              <a:rPr lang="pt-BR" dirty="0" err="1" smtClean="0">
                <a:hlinkClick r:id="rId6" tooltip="Windows Phone"/>
              </a:rPr>
              <a:t>Phone</a:t>
            </a:r>
            <a:r>
              <a:rPr lang="pt-BR" dirty="0" smtClean="0"/>
              <a:t>, </a:t>
            </a:r>
            <a:r>
              <a:rPr lang="pt-BR" dirty="0" err="1" smtClean="0">
                <a:hlinkClick r:id="rId7" tooltip="Windows Azure"/>
              </a:rPr>
              <a:t>Azure</a:t>
            </a:r>
            <a:r>
              <a:rPr lang="pt-BR" dirty="0" smtClean="0"/>
              <a:t> entre outros.</a:t>
            </a:r>
            <a:r>
              <a:rPr lang="pt-BR" baseline="30000" dirty="0" smtClean="0">
                <a:hlinkClick r:id="rId8"/>
              </a:rPr>
              <a:t>[15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626</Words>
  <Application>Microsoft Office PowerPoint</Application>
  <PresentationFormat>Apresentação na tela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Windows 8</vt:lpstr>
      <vt:lpstr>.</vt:lpstr>
      <vt:lpstr>.</vt:lpstr>
      <vt:lpstr>.</vt:lpstr>
      <vt:lpstr>.</vt:lpstr>
      <vt:lpstr>.</vt:lpstr>
      <vt:lpstr>.</vt:lpstr>
      <vt:lpstr>Compatibilidade com o Windows Phone </vt:lpstr>
      <vt:lpstr>Reconhecimento de voz </vt:lpstr>
      <vt:lpstr>Suporte a Flash Player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8</dc:title>
  <dc:creator>T.R</dc:creator>
  <cp:lastModifiedBy>T.R</cp:lastModifiedBy>
  <cp:revision>4</cp:revision>
  <dcterms:created xsi:type="dcterms:W3CDTF">2012-05-07T13:57:31Z</dcterms:created>
  <dcterms:modified xsi:type="dcterms:W3CDTF">2012-05-07T14:29:55Z</dcterms:modified>
</cp:coreProperties>
</file>